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64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827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https://commons.wikimedia.org/wiki/File:Holy_Family_Church_(Parkdale)_-_Toronto,_ON.jpg (imagen, CC BY-SA 4.0)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https://maryknollogc.org/wp-content/uploads/2021/07/pastoral_circle_see_judge_act_2pager.pdf (síntesis del círculo pastoral y su lectura desde la fe)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https://commons.wikimedia.org/wiki/File:Holy_Family_Church_(Parkdale)_-_Toronto,_ON.jpg (imagen, CC BY-SA 4.0)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https://www.catholiccharitiesusa.org/stories/see-judge-act-the-foundational-pastoral-method-of-laudato-si/ (contexto histórico y uso pastoral del método)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church_wikimedia.jpg"/>
          <p:cNvPicPr>
            <a:picLocks noChangeAspect="1"/>
          </p:cNvPicPr>
          <p:nvPr/>
        </p:nvPicPr>
        <p:blipFill>
          <a:blip r:embed="rId3"/>
          <a:srcRect l="1" r="1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5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822960" y="2148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 – JUZGAR – ACTUAR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27889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 paso “JUZGAR”: interpretación y discernimiento pastoral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22960" y="3657600"/>
            <a:ext cx="4754880" cy="73152"/>
          </a:xfrm>
          <a:prstGeom prst="rect">
            <a:avLst/>
          </a:prstGeom>
          <a:solidFill>
            <a:srgbClr val="1F7A8C"/>
          </a:solidFill>
          <a:ln w="127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22960" y="3840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Marzo Artime, Ph.D.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Criterios teológicos para “Juzgar”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234440"/>
            <a:ext cx="10360152" cy="5440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50876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Luz de la fe (no “decoración”): criterios que orientan la lectura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1325880" y="2103120"/>
            <a:ext cx="987552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Sagrada Escritura como lente interpretativa.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Tradición viva y misión: comunión, discipulado y envío.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Caridad pastoral: verdad + misericordia + justicia.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Doctrina social: dignidad humana, bien común, solidaridad, subsidiariedad.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Opción preferencial por quienes viven en “periferias”.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“Signos de los tiempos” en clave pastoral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10360152" cy="530352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325880" y="1691640"/>
            <a:ext cx="987552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desafíos revela el contexto cultural y social?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clamores aparecen? (soledad, violencia, migración, juventud, familias, fe).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¿Dónde vemos “semillas del Reino”? (esperanza, solidaridad, resiliencia).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conversión pastoral se nos pide?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sería una respuesta evangélica que sea a la vez fiel y posible?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Evitar sesgos en el “Juzgar”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22960" y="1234440"/>
            <a:ext cx="5074920" cy="5440680"/>
          </a:xfrm>
          <a:prstGeom prst="rect">
            <a:avLst/>
          </a:prstGeom>
          <a:solidFill>
            <a:srgbClr val="FFF5F5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263640" y="1234440"/>
            <a:ext cx="5074920" cy="544068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43000" y="1508760"/>
            <a:ext cx="4434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83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Riesgos frecuentes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143000" y="1965960"/>
            <a:ext cx="443484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Sesgo de confirmación: elijo datos que “me dan la razón”.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Preferencias personales = criterio pastoral.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Hablar “sobre” la gente sin escucharla.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Teologizar sin tocar la realidad, o tecnificar sin fe.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583680" y="1508760"/>
            <a:ext cx="4434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7A8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Antídotos prácticos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583680" y="1965960"/>
            <a:ext cx="443484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Triangulación: datos + entrevistas + observación.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Mesa diversa: incluir voces afectadas y periféricas.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Claridad de criterios (misión, justicia, comunión).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Oración, silencio y conversación espiritual.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 “Juzgar” es comunitario (estilo sinodal)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10360152" cy="5303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600200"/>
            <a:ext cx="9784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discierne mejor con otros porque…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2148840"/>
            <a:ext cx="98755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realidad es compleja: una sola mirada no alcanza.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Iglesia es comunión: discernimos como Pueblo de Dios.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Escuchar a los más afectados hace más evangélica la decisión.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4023360"/>
            <a:ext cx="9784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Prácticas sugeridas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25880" y="4480560"/>
            <a:ext cx="9875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Escucha estructurada (encuestas breves + entrevistas).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Conversación espiritual en equipos y consejos.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Transparencia: criterios, decisiones y seguimiento.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Plantilla: diagnóstico pastoral (frase modelo)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234440"/>
            <a:ext cx="10360152" cy="5440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508760"/>
            <a:ext cx="9784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diagnóstico fuerte integra: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2057400"/>
            <a:ext cx="98755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Realidad: quién / dónde / qué ocurre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Brecha: qué debería ser vs qué es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Causas: por qué ocurre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Consecuencias: “so what” (si no intervenimos…) 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Prioridad: qué elegimos abordar primero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234440" y="4572000"/>
            <a:ext cx="9738360" cy="196596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417320" y="4736592"/>
            <a:ext cx="9372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02A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 (contexto), observamos (hechos). Esto revela (brecha) debido a (causas).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02A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Si no se actúa, (consecuencias). Por eso priorizamos (prioridad) para servir mejor a (quiénes)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02A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 fidelidad a (misión / criterio teológico).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Puente hacia “Actuar”: criterios para priorizar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22960" y="1234440"/>
            <a:ext cx="5303520" cy="5440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43000" y="1508760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Criterios frecuentes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43000" y="2011680"/>
            <a:ext cx="4754880" cy="4480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Impacto pastoral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Urgencia vs importancia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Factibilidad (tiempo, recursos, capacidades)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Alineación con misión y visión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Equidad: ¿quién queda fuera?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Sostenibilidad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46520" y="1234440"/>
            <a:ext cx="4818888" cy="544068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720840" y="1417320"/>
            <a:ext cx="42702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Matriz rápida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812280" y="2057400"/>
            <a:ext cx="443484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9029700" y="2057400"/>
            <a:ext cx="0" cy="365760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812280" y="3886200"/>
            <a:ext cx="44348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812280" y="5824728"/>
            <a:ext cx="4343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Impacto →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812280" y="1828800"/>
            <a:ext cx="4343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Factibilidad ↑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66860" y="2286000"/>
            <a:ext cx="19431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Victoria rápida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(alto impacto,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alta factibilidad)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66860" y="4114800"/>
            <a:ext cx="19431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Proyecto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transformador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949440" y="2286000"/>
            <a:ext cx="19431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Mejoras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posibles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949440" y="4114800"/>
            <a:ext cx="19431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Evitar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postergar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Aplicaciones por área pastoral (ejemplos rápidos)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537960"/>
            <a:ext cx="11155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Cada área cambia el “caso”, no el proceso: ver → juzgar → actuar.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216152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Familia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15544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417320" y="1527048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Baja asistencia a formación para padres; demandas por acompañamiento.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2039112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91640" y="1984248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horarios + falta de redes; prioridad: itinerario flexible y grupos de apoyo.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355080" y="1051560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0" y="1216152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Jóvenes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83680" y="15544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132320" y="1527048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Alta participación en eventos puntuales; baja continuidad semanal.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0" y="2039112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406640" y="1984248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propuesta poco relacional; prioridad: pequeños grupos + mentores.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2852928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68680" y="301752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Catequesis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68680" y="3355848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417320" y="3328416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Rotación de catequistas y pérdida de familias tras sacramentos.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68680" y="384048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691640" y="3785616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falta de pertenencia; prioridad: catequesis como comunidad + seguimiento.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355080" y="2852928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583680" y="301752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Migrantes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583680" y="3355848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132320" y="3328416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Barreras de idioma y acceso; baja participación en consejos.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83680" y="384048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406640" y="3785616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puertas de entrada limitadas; prioridad: mediación cultural + liderazgo compartido.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40080" y="4654296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68680" y="481888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Comunidad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68680" y="5157216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417320" y="5129784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Grupos desconectados entre sí; comunicación fragmentada.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68680" y="5641848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691640" y="5586984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falta de espacios comunes; prioridad: mesas de coordinación y calendario unificado.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6355080" y="4654296"/>
            <a:ext cx="54864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583680" y="481888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Caridad / Outreach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583680" y="5157216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VER: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7132320" y="5129784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Alta demanda de ayuda; voluntariado irregular; alianzas débiles.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583680" y="5641848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JUZGAR: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406640" y="5586984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 raíz: estructura frágil; prioridad: red de servicios + formación de voluntarios.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Actividad en grupos (10–15 min)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10360152" cy="530352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60020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Elijan UNA de las áreas (Familia / Jóvenes / Catequesis / Migrantes / Comunidad / Caridad)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80160" y="2240280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Tarea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25880" y="2697480"/>
            <a:ext cx="98755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Identifiquen 2–3 patrones del “Ver”.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Propongan 2 causas raíz (con evidencia o señales).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Redacten 1 diagnóstico pastoral (1–2 frases).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Elijan 1 prioridad y justifíquenla con un criterio teológico.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234440" y="5349240"/>
            <a:ext cx="9738360" cy="114300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508760" y="5623560"/>
            <a:ext cx="9189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Producto a entregar: diagnóstico + prioridad + justificación (humana y teológica).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church_wikimedia.jpg"/>
          <p:cNvPicPr>
            <a:picLocks noChangeAspect="1"/>
          </p:cNvPicPr>
          <p:nvPr/>
        </p:nvPicPr>
        <p:blipFill>
          <a:blip r:embed="rId3"/>
          <a:srcRect l="1" r="1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822960" y="9144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Ideas clave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822960" y="1691640"/>
            <a:ext cx="1078992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76200" dist="2540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143000" y="2011680"/>
            <a:ext cx="100584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“Juzgar” = interpretar + discernir + priorizar.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Integra análisis humano con luz de la fe.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Produce un diagnóstico que guía el “Actuar”.</a:t>
            </a:r>
            <a:endParaRPr lang="en-US" sz="20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fortalece cuando es comunitario y con criterios claros.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822960" y="4892040"/>
            <a:ext cx="10972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Pregunta final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5349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conversión pastoral nos pide Dios en esta realidad?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¿Dónde encaja “Juzgar”?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537960"/>
            <a:ext cx="11155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 (realidad) → Juzgar (discernimiento) → Actuar (plan) → Evaluar (aprendizaje)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85800" y="1828800"/>
            <a:ext cx="34290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057400"/>
            <a:ext cx="2880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60120" y="2542032"/>
            <a:ext cx="28803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Recoger datos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Escuchar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Describir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617720" y="1828800"/>
            <a:ext cx="3429000" cy="205740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92040" y="2057400"/>
            <a:ext cx="2880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892040" y="2542032"/>
            <a:ext cx="28803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Discernir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Priorizar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549640" y="1828800"/>
            <a:ext cx="34290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823960" y="2057400"/>
            <a:ext cx="2880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ACTUAR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8823960" y="2542032"/>
            <a:ext cx="28803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Diseñar el plan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Implementar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Acompañar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160520" y="2766060"/>
            <a:ext cx="411480" cy="502920"/>
          </a:xfrm>
          <a:prstGeom prst="rightArrow">
            <a:avLst/>
          </a:prstGeom>
          <a:solidFill>
            <a:srgbClr val="1F7A8C"/>
          </a:solidFill>
          <a:ln w="127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92440" y="2766060"/>
            <a:ext cx="411480" cy="502920"/>
          </a:xfrm>
          <a:prstGeom prst="rightArrow">
            <a:avLst/>
          </a:prstGeom>
          <a:solidFill>
            <a:srgbClr val="1F7A8C"/>
          </a:solidFill>
          <a:ln w="127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914400" y="4297680"/>
            <a:ext cx="1036015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234440" y="452628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“Juzgar” es el puente entre la descripción y la decisión pastoral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234440" y="4983480"/>
            <a:ext cx="99669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Evita el activismo: no actuamos “por inercia”, sino desde un diagnóstico.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Integra análisis humano y luz de la fe en una prioridad concreta.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es “Juzgar”… y qué NO es?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537960"/>
            <a:ext cx="11155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Juzgar = iluminar la realidad para servir mejor (no condenar).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822960" y="1280160"/>
            <a:ext cx="5440680" cy="507492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46520" y="1280160"/>
            <a:ext cx="5440680" cy="5074920"/>
          </a:xfrm>
          <a:prstGeom prst="rect">
            <a:avLst/>
          </a:prstGeom>
          <a:solidFill>
            <a:srgbClr val="FFF5F5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143000" y="150876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7A8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SÍ 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43000" y="1920240"/>
            <a:ext cx="4800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Interpretación de la realidad con criterios humanos y teológicos.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Discernimiento de prioridades: qué importa más, ahora.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Nombrar causas, tensiones, oportunidades y signos de esperanza.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Razonamiento pastoral: por qué esta decisión y no otra.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766560" y="150876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3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ES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766560" y="1920240"/>
            <a:ext cx="4800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Condenar personas o “buscar culpables”.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Moralizar o ideologizar la realidad.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Saltar a soluciones sin diagnóstico.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Reducirlo a opiniones o preferencias personales.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pregunta central del “Juzgar”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537960"/>
            <a:ext cx="11155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Discernimiento = sentido + llamado + respuesta.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914400" y="1371600"/>
            <a:ext cx="10360152" cy="512064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371600" y="1965960"/>
            <a:ext cx="94457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nos pide Dios en esta situación concreta?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463040" y="3063240"/>
            <a:ext cx="9262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Para responderla, unimos análisis de la realidad + luz de la fe + misión.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143000" y="3886200"/>
            <a:ext cx="30632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371600" y="420624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está pasando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realmente?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434840" y="3886200"/>
            <a:ext cx="30632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420624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¿A quién afecta más?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¿Quién no está siendo escuchado?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26680" y="3886200"/>
            <a:ext cx="30632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955280" y="420624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respuesta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sería fiel y posible?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Productos del “Juzgar” (lo que debe quedar listo)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234440"/>
            <a:ext cx="10360152" cy="5394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508760"/>
            <a:ext cx="9692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 final de este paso deberíamos poder decir…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2103120"/>
            <a:ext cx="98755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Cuál es el problema/ necesidad pastoral principal (en una frase).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Qué causas raíz lo sostienen (no solo síntomas).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Qué prioridad discernimos para responder (qué sí / qué no).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 qué razones pastorales y teológicas justificamos esa prioridad.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14400" y="5486400"/>
            <a:ext cx="10360152" cy="100584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234440" y="5705856"/>
            <a:ext cx="996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 no hay diagnóstico, el plan suele convertirse en “hacer cosas”.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Dos lentes del “Juzgar”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537960"/>
            <a:ext cx="11155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Integración: análisis humano + discernimiento teológico-pastoral.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822960" y="1325880"/>
            <a:ext cx="5074920" cy="5120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263640" y="1325880"/>
            <a:ext cx="5074920" cy="5120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143000" y="1600200"/>
            <a:ext cx="4434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1) Análisis humano / social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43000" y="2148840"/>
            <a:ext cx="443484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Patrones y tendencias (¿qué se repite?).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Estructuras y sistemas (economía, educación, movilidad, etc.).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Cultura y hábitos (tiempos, lenguaje, pertenencia, confianza).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Recursos, capacidades, límites y actores clave.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583680" y="1600200"/>
            <a:ext cx="4434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2) Discernimiento teológico / pastoral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583680" y="2148840"/>
            <a:ext cx="443484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Evangelio y Tradición: ¿qué ilumina esta realidad?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Misión y comunión: ¿qué fortalece la vida eclesial?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Justicia y misericordia: ¿qué exige la caridad pastoral?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Periferias: ¿quiénes deben estar al centro de la respuesta?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 dato al discernimiento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85800" y="1874520"/>
            <a:ext cx="3383280" cy="201168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21945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DATO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269748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 que observamos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 medimos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480560" y="1874520"/>
            <a:ext cx="3383280" cy="201168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21945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INTERPRETACIÓN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800600" y="269748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 que creemos que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está pasando y por qué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275320" y="1874520"/>
            <a:ext cx="3383280" cy="2011680"/>
          </a:xfrm>
          <a:prstGeom prst="rect">
            <a:avLst/>
          </a:prstGeom>
          <a:solidFill>
            <a:srgbClr val="FFF7ED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549640" y="21945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DISCERNIMIENTO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595360" y="269748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 que priorizamos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 cómo respondemos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114800" y="2697480"/>
            <a:ext cx="320040" cy="640080"/>
          </a:xfrm>
          <a:prstGeom prst="rightArrow">
            <a:avLst/>
          </a:prstGeom>
          <a:solidFill>
            <a:srgbClr val="1F7A8C"/>
          </a:solidFill>
          <a:ln w="127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909560" y="2697480"/>
            <a:ext cx="320040" cy="640080"/>
          </a:xfrm>
          <a:prstGeom prst="rightArrow">
            <a:avLst/>
          </a:prstGeom>
          <a:solidFill>
            <a:srgbClr val="1F7A8C"/>
          </a:solidFill>
          <a:ln w="127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85800" y="4343400"/>
            <a:ext cx="1081735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05840" y="4572000"/>
            <a:ext cx="101772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Una regla práctica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05840" y="4983480"/>
            <a:ext cx="10177272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 “Juzgar” se hace bien, el “Actuar” se vuelve mucho más claro.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 se hace mal (o se salta), el plan suele ser disperso o reactivo.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Herramientas prácticas (I): patrones y significado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914400" y="1234440"/>
            <a:ext cx="10360152" cy="5440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50876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Preguntas que “abren” la interpretación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2148840"/>
            <a:ext cx="987552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se repite? ¿Qué tendencia aparece?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grupos se benefician/ se quedan fuera? (edad, idioma, barrio, horarios).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brechas se ven? (participación, acceso, formación, pertenencia).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voces faltan? ¿Quiénes están más afectados?</a:t>
            </a:r>
            <a:endParaRPr lang="en-US" sz="18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¿Qué signos de esperanza/ resiliencia ya existen?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3A5B"/>
          </a:solidFill>
          <a:ln w="12700">
            <a:solidFill>
              <a:srgbClr val="0B3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Herramientas prácticas (II): causas raíz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22960" y="1234440"/>
            <a:ext cx="5623560" cy="5440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43000" y="150876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Técnicas útiles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43000" y="2103120"/>
            <a:ext cx="5212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Los 5 Porqués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Árbol del problema (raíces → tronco → ramas)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Ishikawa / “espina de pescado”</a:t>
            </a:r>
            <a:endParaRPr lang="en-US" sz="160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Mapa de actores (influencia / vulnerabilidad)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480060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Regla de oro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43000" y="5212080"/>
            <a:ext cx="5212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Síntoma ≠ causa.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5260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 tratamos síntomas, el problema suele volver.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629400" y="1234440"/>
            <a:ext cx="4636008" cy="5440680"/>
          </a:xfrm>
          <a:prstGeom prst="rect">
            <a:avLst/>
          </a:prstGeom>
          <a:solidFill>
            <a:srgbClr val="F0F4F8"/>
          </a:solidFill>
          <a:ln w="12700">
            <a:solidFill>
              <a:srgbClr val="D9E2EC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903720" y="1508760"/>
            <a:ext cx="4069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Mini “árbol del problema”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086600" y="4983480"/>
            <a:ext cx="42519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223760" y="5148072"/>
            <a:ext cx="3977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CAUSAS RAÍZ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(“por qué”)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543800" y="3337560"/>
            <a:ext cx="3337560" cy="1371600"/>
          </a:xfrm>
          <a:prstGeom prst="rect">
            <a:avLst/>
          </a:prstGeom>
          <a:solidFill>
            <a:srgbClr val="E6FFFA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680960" y="3502152"/>
            <a:ext cx="3063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0B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central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086600" y="1920240"/>
            <a:ext cx="4251960" cy="1005840"/>
          </a:xfrm>
          <a:prstGeom prst="rect">
            <a:avLst/>
          </a:prstGeom>
          <a:solidFill>
            <a:srgbClr val="FFF7ED"/>
          </a:solidFill>
          <a:ln w="12700">
            <a:solidFill>
              <a:srgbClr val="D9E2EC"/>
            </a:solidFill>
            <a:prstDash val="solid"/>
          </a:ln>
          <a:effectLst>
            <a:outerShdw blurRad="31750" dist="1524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223760" y="2057400"/>
            <a:ext cx="3977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CONSECUENCIAS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102A4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(“so what”)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098280" y="2926080"/>
            <a:ext cx="0" cy="2011680"/>
          </a:xfrm>
          <a:prstGeom prst="line">
            <a:avLst/>
          </a:prstGeom>
          <a:noFill/>
          <a:ln w="38100">
            <a:solidFill>
              <a:srgbClr val="1F7A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1634</Words>
  <Application>Microsoft Office PowerPoint</Application>
  <PresentationFormat>Widescreen</PresentationFormat>
  <Paragraphs>229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Dr. Marzo Artime</cp:lastModifiedBy>
  <cp:revision>2</cp:revision>
  <dcterms:created xsi:type="dcterms:W3CDTF">2026-02-10T23:46:27Z</dcterms:created>
  <dcterms:modified xsi:type="dcterms:W3CDTF">2026-02-11T00:04:08Z</dcterms:modified>
</cp:coreProperties>
</file>